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5.xml" ContentType="application/vnd.openxmlformats-officedocument.theme+xml"/>
  <Override PartName="/ppt/slideLayouts/slideLayout44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69" r:id="rId2"/>
    <p:sldMasterId id="2147483673" r:id="rId3"/>
    <p:sldMasterId id="2147483675" r:id="rId4"/>
    <p:sldMasterId id="2147483677" r:id="rId5"/>
    <p:sldMasterId id="2147483679" r:id="rId6"/>
    <p:sldMasterId id="2147483681" r:id="rId7"/>
    <p:sldMasterId id="2147483683" r:id="rId8"/>
    <p:sldMasterId id="2147483710" r:id="rId9"/>
    <p:sldMasterId id="2147483712" r:id="rId10"/>
    <p:sldMasterId id="2147483714" r:id="rId11"/>
    <p:sldMasterId id="2147483716" r:id="rId12"/>
    <p:sldMasterId id="2147483718" r:id="rId13"/>
    <p:sldMasterId id="2147483720" r:id="rId14"/>
    <p:sldMasterId id="2147483722" r:id="rId15"/>
    <p:sldMasterId id="2147483724" r:id="rId16"/>
    <p:sldMasterId id="2147483726" r:id="rId17"/>
    <p:sldMasterId id="2147483730" r:id="rId18"/>
    <p:sldMasterId id="2147483732" r:id="rId19"/>
    <p:sldMasterId id="2147483734" r:id="rId20"/>
    <p:sldMasterId id="2147483736" r:id="rId21"/>
    <p:sldMasterId id="2147483738" r:id="rId22"/>
    <p:sldMasterId id="2147483650" r:id="rId23"/>
    <p:sldMasterId id="2147483663" r:id="rId24"/>
    <p:sldMasterId id="2147483659" r:id="rId25"/>
    <p:sldMasterId id="2147483687" r:id="rId26"/>
  </p:sldMasterIdLst>
  <p:notesMasterIdLst>
    <p:notesMasterId r:id="rId43"/>
  </p:notesMasterIdLst>
  <p:handoutMasterIdLst>
    <p:handoutMasterId r:id="rId44"/>
  </p:handoutMasterIdLst>
  <p:sldIdLst>
    <p:sldId id="264" r:id="rId27"/>
    <p:sldId id="281" r:id="rId28"/>
    <p:sldId id="280" r:id="rId29"/>
    <p:sldId id="282" r:id="rId30"/>
    <p:sldId id="283" r:id="rId31"/>
    <p:sldId id="284" r:id="rId32"/>
    <p:sldId id="285" r:id="rId33"/>
    <p:sldId id="289" r:id="rId34"/>
    <p:sldId id="286" r:id="rId35"/>
    <p:sldId id="287" r:id="rId36"/>
    <p:sldId id="288" r:id="rId37"/>
    <p:sldId id="290" r:id="rId38"/>
    <p:sldId id="292" r:id="rId39"/>
    <p:sldId id="293" r:id="rId40"/>
    <p:sldId id="291" r:id="rId41"/>
    <p:sldId id="275" r:id="rId4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3FD9"/>
    <a:srgbClr val="E769D8"/>
    <a:srgbClr val="E73D8B"/>
    <a:srgbClr val="D165E7"/>
    <a:srgbClr val="E73B0C"/>
    <a:srgbClr val="E73975"/>
    <a:srgbClr val="E72F4B"/>
    <a:srgbClr val="E749BA"/>
    <a:srgbClr val="A0337F"/>
    <a:srgbClr val="9A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6"/>
    <p:restoredTop sz="94733"/>
  </p:normalViewPr>
  <p:slideViewPr>
    <p:cSldViewPr snapToGrid="0" snapToObjects="1">
      <p:cViewPr varScale="1">
        <p:scale>
          <a:sx n="109" d="100"/>
          <a:sy n="109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0432C15-F8AF-0B40-982F-0BA5A29FB15A}" type="datetimeFigureOut">
              <a:rPr lang="en-US"/>
              <a:pPr>
                <a:defRPr/>
              </a:pPr>
              <a:t>3/17/25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98FE1A4-D884-6E4C-AEAD-70AA9EC7F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1E9AA2F-938E-F049-85F2-A4CAC9B6B12F}" type="datetimeFigureOut">
              <a:rPr lang="en-US"/>
              <a:pPr>
                <a:defRPr/>
              </a:pPr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DE3D785-C6DD-2548-8DEA-9BB48BF05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38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2E1D4-DE9C-C0BA-8AAB-39A78DE5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2C459-C041-629C-DE2C-AE24E0CE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27DB8-86AE-C049-31B4-A3B8E500A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C032-4AA9-4308-124C-2CA8BCEE6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44AB5-B2E7-3E88-523E-825466E4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CFE35-352E-0C16-B7EB-8B3AD44C1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291BB-2087-CE18-2820-FB51BD7CE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0337-AE8B-ADD5-E3E7-20CC0D430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84DC5-FFF6-002A-7861-D0C6DEFC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D954C-2E5B-8997-D72F-094646CE0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0E77C-DDB9-15B7-85F0-C2EA20C1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9D133-541D-A932-DF2D-F3025433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CCF1-D9D6-43C0-C12A-9E2A861A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0E485-6EA6-381F-EF00-2F2161C02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7BAC4-7EEA-7E0A-A324-3F0ECFBF1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D516E-C1EA-547B-9A70-2F2A0BB25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4C163-C673-13A2-C802-2A2686FD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1F9CA-8015-CF55-C9FE-608AA591C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29A17-6FE0-3C36-E4A5-F98967FCF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5FD6-503F-006E-B8CB-70674592B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0262-B9B1-66AB-721C-08D94272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FA2E6-856E-5AF6-EB34-83367BC2F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C42EA-82D8-CB74-4FA2-69A662523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09E19-2B76-E3D1-7CD2-3439BEDF5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80ACA-4284-2460-D4E9-635BE262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B0F6A-ED41-B201-770E-B8A2B2834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80D7F-E34C-76F7-0145-27FA9C05C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46F0B-D87C-FE69-F190-537530D3F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CC97-6A5A-D48D-DD7B-E2C3C83B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DE97A-E31A-B15C-D401-96BB3A293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DDE2C-AE1E-22C7-2FE1-31BBF42D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1F4AA-6BC0-A74B-FBCD-58BCBD636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E3D785-C6DD-2548-8DEA-9BB48BF05F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HS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E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F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PP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w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E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DB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E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M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I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cy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schology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SESW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p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03776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07" y="5782559"/>
            <a:ext cx="1832169" cy="7056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03776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03776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07" y="5782559"/>
            <a:ext cx="1832169" cy="7056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03776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8160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414339"/>
            <a:ext cx="4047744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584325"/>
            <a:ext cx="4047744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782559"/>
            <a:ext cx="1832169" cy="70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pic n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 flipH="1">
            <a:off x="7010400" y="0"/>
            <a:ext cx="51816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572835"/>
            <a:ext cx="5596128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892289"/>
            <a:ext cx="5596128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782559"/>
            <a:ext cx="1832169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07" y="5782559"/>
            <a:ext cx="1832169" cy="7056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1609154"/>
            <a:ext cx="6851904" cy="140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81409"/>
            <a:ext cx="6851904" cy="320675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charset="0"/>
              <a:buChar char="•"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endParaRPr lang="en-US" dirty="0"/>
          </a:p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07" y="5782559"/>
            <a:ext cx="1832169" cy="705600"/>
          </a:xfrm>
          <a:prstGeom prst="rect">
            <a:avLst/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48640" y="401638"/>
            <a:ext cx="8900160" cy="599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Title slide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8" y="424894"/>
            <a:ext cx="2001062" cy="770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45" y="2297409"/>
            <a:ext cx="7937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45" y="2600621"/>
            <a:ext cx="7937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83246" y="1585414"/>
            <a:ext cx="3817810" cy="2892425"/>
          </a:xfrm>
          <a:prstGeom prst="rect">
            <a:avLst/>
          </a:prstGeom>
        </p:spPr>
        <p:txBody>
          <a:bodyPr lIns="288000" tIns="251999" rIns="0" bIns="288000"/>
          <a:lstStyle>
            <a:lvl1pPr marL="0" indent="0">
              <a:buNone/>
              <a:defRPr sz="3200" b="1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TITLE ARIAL BOLD 32PT WITH A MAXIMUM OF 12 WORDS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82738" y="5389563"/>
            <a:ext cx="3586670" cy="365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="1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582738" y="5711637"/>
            <a:ext cx="3586670" cy="4015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582738" y="6033711"/>
            <a:ext cx="3586670" cy="4015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DATE OF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1276 -0.1729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-86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13945 0.1363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P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82738" y="5389563"/>
            <a:ext cx="3586670" cy="365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="1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582738" y="5711637"/>
            <a:ext cx="3586670" cy="4015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582738" y="6033711"/>
            <a:ext cx="3586670" cy="4015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D6000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DATE OF PRESENTATION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09586" y="1203608"/>
            <a:ext cx="5366702" cy="3234280"/>
          </a:xfrm>
          <a:prstGeom prst="rect">
            <a:avLst/>
          </a:prstGeom>
        </p:spPr>
        <p:txBody>
          <a:bodyPr lIns="288000" tIns="288000" rIns="288000" bIns="0"/>
          <a:lstStyle>
            <a:lvl1pPr marL="0" indent="0">
              <a:buNone/>
              <a:defRPr sz="4600" b="1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PRESENTATION TITLE GOES HERE UPPERCASE 48PT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p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28160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91" y="5782559"/>
            <a:ext cx="1832169" cy="7056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28160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91" y="5782559"/>
            <a:ext cx="1832169" cy="7056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28160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28160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sp>
        <p:nvSpPr>
          <p:cNvPr id="1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8160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414339"/>
            <a:ext cx="4169664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584325"/>
            <a:ext cx="4169664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782559"/>
            <a:ext cx="1832169" cy="70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pic n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10400" y="0"/>
            <a:ext cx="51816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780099"/>
            <a:ext cx="5596128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2099553"/>
            <a:ext cx="5596128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782559"/>
            <a:ext cx="1832169" cy="70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91" y="5782559"/>
            <a:ext cx="1832169" cy="7056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1609154"/>
            <a:ext cx="6851904" cy="140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baseline="0">
                <a:solidFill>
                  <a:srgbClr val="D6000D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81409"/>
            <a:ext cx="6851904" cy="182703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charset="0"/>
              <a:buChar char="•"/>
              <a:defRPr sz="2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endParaRPr lang="en-US" dirty="0"/>
          </a:p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91" y="5782559"/>
            <a:ext cx="1832169" cy="705600"/>
          </a:xfrm>
          <a:prstGeom prst="rect">
            <a:avLst/>
          </a:prstGeom>
        </p:spPr>
      </p:pic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48639" y="401637"/>
            <a:ext cx="8900161" cy="60865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58240" y="931363"/>
            <a:ext cx="2316480" cy="22661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46176" y="3389187"/>
            <a:ext cx="3340608" cy="756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5782559"/>
            <a:ext cx="1832169" cy="7056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6176" y="4196196"/>
            <a:ext cx="3340608" cy="13417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.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07280" y="931363"/>
            <a:ext cx="2316480" cy="22661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395216" y="3389187"/>
            <a:ext cx="3340608" cy="756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95216" y="4196196"/>
            <a:ext cx="3340608" cy="13417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656320" y="931363"/>
            <a:ext cx="2316480" cy="22661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144256" y="3389187"/>
            <a:ext cx="3340608" cy="7560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44256" y="4196196"/>
            <a:ext cx="3340608" cy="13417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p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16540" cy="999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16540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8" y="5768912"/>
            <a:ext cx="1830322" cy="704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414339"/>
            <a:ext cx="4328160" cy="999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584325"/>
            <a:ext cx="4328160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38" y="5768912"/>
            <a:ext cx="1830322" cy="704889"/>
          </a:xfrm>
          <a:prstGeom prst="rect">
            <a:avLst/>
          </a:prstGeom>
        </p:spPr>
      </p:pic>
      <p:sp>
        <p:nvSpPr>
          <p:cNvPr id="7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PSJ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81600" y="0"/>
            <a:ext cx="70104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0832" y="414339"/>
            <a:ext cx="4340924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60832" y="1584325"/>
            <a:ext cx="4340924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" y="5768912"/>
            <a:ext cx="1830322" cy="704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pic n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10400" y="0"/>
            <a:ext cx="51816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962979"/>
            <a:ext cx="5596128" cy="999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2282433"/>
            <a:ext cx="5596128" cy="3206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dolor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cursus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et.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768912"/>
            <a:ext cx="1830322" cy="704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1609154"/>
            <a:ext cx="6851904" cy="140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 IN UPPERCASE BOLD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81409"/>
            <a:ext cx="6851904" cy="182703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charset="0"/>
              <a:buChar char="•"/>
              <a:defRPr sz="2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endParaRPr lang="en-US" dirty="0"/>
          </a:p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laoreet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54" y="5768912"/>
            <a:ext cx="1830322" cy="704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54" y="5768912"/>
            <a:ext cx="1830322" cy="70488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536259"/>
            <a:ext cx="5596128" cy="463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3"/>
          </p:nvPr>
        </p:nvSpPr>
        <p:spPr>
          <a:xfrm>
            <a:off x="548640" y="1122363"/>
            <a:ext cx="11070336" cy="4486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766" y="5768912"/>
            <a:ext cx="1830322" cy="704889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01700" y="1889125"/>
            <a:ext cx="6376924" cy="2719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TITLE FOR THE SLIDE GOES HERE IN UPPERCASE BOLD 40PT</a:t>
            </a:r>
          </a:p>
        </p:txBody>
      </p:sp>
    </p:spTree>
    <p:extLst>
      <p:ext uri="{BB962C8B-B14F-4D97-AF65-F5344CB8AC3E}">
        <p14:creationId xmlns:p14="http://schemas.microsoft.com/office/powerpoint/2010/main" val="15685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GF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H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HL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L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2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72" y="2671062"/>
            <a:ext cx="7547356" cy="15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64" y="2544855"/>
            <a:ext cx="6913372" cy="17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3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60" y="2508643"/>
            <a:ext cx="7205980" cy="18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64" y="2611243"/>
            <a:ext cx="6913372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04" y="2574923"/>
            <a:ext cx="7022592" cy="1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2650011"/>
            <a:ext cx="5779008" cy="15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6" y="2572582"/>
            <a:ext cx="6888988" cy="17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2597971"/>
            <a:ext cx="6559296" cy="16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88" y="2611689"/>
            <a:ext cx="6376924" cy="16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88" y="2562775"/>
            <a:ext cx="7596124" cy="17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" y="2673096"/>
            <a:ext cx="6047232" cy="15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88" y="2807885"/>
            <a:ext cx="7583424" cy="12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2617768"/>
            <a:ext cx="6169152" cy="16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2634558"/>
            <a:ext cx="6120384" cy="15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12" y="2543956"/>
            <a:ext cx="7059676" cy="17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0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658" r:id="rId3"/>
    <p:sldLayoutId id="2147483657" r:id="rId4"/>
    <p:sldLayoutId id="2147483694" r:id="rId5"/>
    <p:sldLayoutId id="2147483700" r:id="rId6"/>
    <p:sldLayoutId id="2147483692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90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7" r:id="rId2"/>
    <p:sldLayoutId id="2147483665" r:id="rId3"/>
    <p:sldLayoutId id="2147483666" r:id="rId4"/>
    <p:sldLayoutId id="2147483693" r:id="rId5"/>
    <p:sldLayoutId id="2147483701" r:id="rId6"/>
    <p:sldLayoutId id="214748369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16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8" r:id="rId2"/>
    <p:sldLayoutId id="2147483661" r:id="rId3"/>
    <p:sldLayoutId id="2147483662" r:id="rId4"/>
    <p:sldLayoutId id="2147483695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3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56" y="2624778"/>
            <a:ext cx="7485888" cy="16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48" y="2780581"/>
            <a:ext cx="8071104" cy="12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68" y="2584698"/>
            <a:ext cx="7839964" cy="16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12" y="2671340"/>
            <a:ext cx="7046976" cy="15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36" y="2717127"/>
            <a:ext cx="6510528" cy="14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4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2719686"/>
            <a:ext cx="8363712" cy="1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8" y="2517509"/>
            <a:ext cx="7461504" cy="18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Adam G. Hawkins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PhD Student at QUB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2025-03-18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75717" y="1334242"/>
            <a:ext cx="5805615" cy="3234280"/>
          </a:xfrm>
        </p:spPr>
        <p:txBody>
          <a:bodyPr/>
          <a:lstStyle/>
          <a:p>
            <a:r>
              <a:rPr lang="en-US" sz="4050" dirty="0"/>
              <a:t>Distributing quantum correlations through local operations and classical resources</a:t>
            </a:r>
          </a:p>
        </p:txBody>
      </p:sp>
    </p:spTree>
    <p:extLst>
      <p:ext uri="{BB962C8B-B14F-4D97-AF65-F5344CB8AC3E}">
        <p14:creationId xmlns:p14="http://schemas.microsoft.com/office/powerpoint/2010/main" val="96585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6FF9A-78E5-3922-7643-958851D2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0429E-BCBE-C347-8862-8F55AC17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48" t="5228" r="15693" b="29391"/>
          <a:stretch/>
        </p:blipFill>
        <p:spPr>
          <a:xfrm>
            <a:off x="3335867" y="855133"/>
            <a:ext cx="6053666" cy="3530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0E5DD-4A26-4327-E0BE-7FD300E602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Distribution of discord: a protocol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6050D-7DF2-1A63-C212-322C38A0DBB4}"/>
              </a:ext>
            </a:extLst>
          </p:cNvPr>
          <p:cNvSpPr txBox="1">
            <a:spLocks/>
          </p:cNvSpPr>
          <p:nvPr/>
        </p:nvSpPr>
        <p:spPr>
          <a:xfrm>
            <a:off x="2413983" y="4933352"/>
            <a:ext cx="9295937" cy="172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13AD8E"/>
              </a:buClr>
              <a:buFont typeface="+mj-lt"/>
              <a:buAutoNum type="arabicParenR" startAt="2"/>
            </a:pPr>
            <a:r>
              <a:rPr lang="en-US" sz="2400" dirty="0"/>
              <a:t>Each carrier is </a:t>
            </a:r>
            <a:r>
              <a:rPr lang="en-GB" sz="2400" dirty="0"/>
              <a:t>interacts with its respective memory, realizing a </a:t>
            </a:r>
            <a:r>
              <a:rPr lang="en-US" sz="2400" dirty="0">
                <a:solidFill>
                  <a:srgbClr val="FF6A0E"/>
                </a:solidFill>
                <a:latin typeface="Avenir Next LT Pro"/>
              </a:rPr>
              <a:t>CPHASE</a:t>
            </a:r>
            <a:r>
              <a:rPr lang="en-GB" sz="2400" dirty="0"/>
              <a:t> (CZ) gate between them.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EE20-C399-0C74-F5A7-67021A1DD6ED}"/>
              </a:ext>
            </a:extLst>
          </p:cNvPr>
          <p:cNvSpPr txBox="1"/>
          <p:nvPr/>
        </p:nvSpPr>
        <p:spPr>
          <a:xfrm>
            <a:off x="2980634" y="318979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6A0E"/>
                </a:solidFill>
                <a:latin typeface="Avenir Next LT Pro"/>
              </a:rPr>
              <a:t>CPHASE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3FFC-B4D9-83F8-3846-9E5831DCFEFC}"/>
              </a:ext>
            </a:extLst>
          </p:cNvPr>
          <p:cNvSpPr txBox="1"/>
          <p:nvPr/>
        </p:nvSpPr>
        <p:spPr>
          <a:xfrm>
            <a:off x="7789700" y="318979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6A0E"/>
                </a:solidFill>
                <a:latin typeface="Avenir Next LT Pro"/>
              </a:rPr>
              <a:t>CPHASE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32852-DF5F-8930-88EA-AA7DF255E9D7}"/>
              </a:ext>
            </a:extLst>
          </p:cNvPr>
          <p:cNvSpPr txBox="1"/>
          <p:nvPr/>
        </p:nvSpPr>
        <p:spPr>
          <a:xfrm>
            <a:off x="5260157" y="2130458"/>
            <a:ext cx="134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74037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3932-03EF-E127-0400-4572A02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2E42D-D379-2B66-566C-6455F326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9" t="6483" r="17632" b="29703"/>
          <a:stretch/>
        </p:blipFill>
        <p:spPr>
          <a:xfrm>
            <a:off x="2819400" y="922867"/>
            <a:ext cx="6383867" cy="34459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CD44-2869-3C0C-4162-D92744579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Distribution of discord: a protocol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B26A7E-8DC4-6C39-46D9-2E44091A13DF}"/>
              </a:ext>
            </a:extLst>
          </p:cNvPr>
          <p:cNvSpPr txBox="1">
            <a:spLocks/>
          </p:cNvSpPr>
          <p:nvPr/>
        </p:nvSpPr>
        <p:spPr>
          <a:xfrm>
            <a:off x="2413983" y="4933352"/>
            <a:ext cx="9295937" cy="172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13AD8E"/>
              </a:buClr>
              <a:buFont typeface="+mj-lt"/>
              <a:buAutoNum type="arabicParenR" startAt="3"/>
            </a:pPr>
            <a:r>
              <a:rPr lang="en-US" sz="2400" dirty="0"/>
              <a:t>Each carrier is </a:t>
            </a:r>
            <a:r>
              <a:rPr lang="en-GB" sz="2400" dirty="0"/>
              <a:t>measured in some local basis.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B2AF7-BEC2-F7BC-2F84-284898A70383}"/>
              </a:ext>
            </a:extLst>
          </p:cNvPr>
          <p:cNvSpPr txBox="1"/>
          <p:nvPr/>
        </p:nvSpPr>
        <p:spPr>
          <a:xfrm>
            <a:off x="2413983" y="5563476"/>
            <a:ext cx="9803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+mn-lt"/>
              </a:rPr>
              <a:t>There now exists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quantum correlations </a:t>
            </a:r>
            <a:r>
              <a:rPr lang="en-US" sz="2400" dirty="0">
                <a:latin typeface="+mn-lt"/>
              </a:rPr>
              <a:t>between the memories</a:t>
            </a:r>
            <a:r>
              <a:rPr lang="en-US" sz="2400" b="1" dirty="0">
                <a:latin typeface="+mn-lt"/>
              </a:rPr>
              <a:t>, independent of the measurement outcomes.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+mn-lt"/>
              </a:rPr>
              <a:t>The discord is determined only by the choice of basis.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F3BAE-2FEA-1029-0AFC-0D3E950FF555}"/>
              </a:ext>
            </a:extLst>
          </p:cNvPr>
          <p:cNvSpPr txBox="1"/>
          <p:nvPr/>
        </p:nvSpPr>
        <p:spPr>
          <a:xfrm>
            <a:off x="5260157" y="2130458"/>
            <a:ext cx="134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03F04-5076-2D69-8DF6-DA2157122AAD}"/>
              </a:ext>
            </a:extLst>
          </p:cNvPr>
          <p:cNvSpPr txBox="1"/>
          <p:nvPr/>
        </p:nvSpPr>
        <p:spPr>
          <a:xfrm>
            <a:off x="5651369" y="29882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BBC77-E212-5535-C943-8CC74B618C1C}"/>
              </a:ext>
            </a:extLst>
          </p:cNvPr>
          <p:cNvSpPr txBox="1"/>
          <p:nvPr/>
        </p:nvSpPr>
        <p:spPr>
          <a:xfrm>
            <a:off x="1684087" y="4270822"/>
            <a:ext cx="8823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+mn-lt"/>
              </a:rPr>
              <a:t>RESOURCE = CLASSICAL CORRELATIONS!</a:t>
            </a:r>
          </a:p>
        </p:txBody>
      </p:sp>
    </p:spTree>
    <p:extLst>
      <p:ext uri="{BB962C8B-B14F-4D97-AF65-F5344CB8AC3E}">
        <p14:creationId xmlns:p14="http://schemas.microsoft.com/office/powerpoint/2010/main" val="17362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59BC-7061-A625-7603-A693B986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DBD44-4EC5-2EE0-43F3-A079DA255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How much discord can we generate?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D7FDD-13C1-714F-BFB5-59DC3F33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04" y="2056028"/>
            <a:ext cx="7532791" cy="2745943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3568BD1-3DB9-7705-6265-8075145499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37468" y="1770631"/>
            <a:ext cx="1020416" cy="6361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8F421-09AC-1D56-9284-9472272EB317}"/>
                  </a:ext>
                </a:extLst>
              </p:cNvPr>
              <p:cNvSpPr txBox="1"/>
              <p:nvPr/>
            </p:nvSpPr>
            <p:spPr>
              <a:xfrm>
                <a:off x="10548337" y="1521852"/>
                <a:ext cx="1325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Maximally entangled state for each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8F421-09AC-1D56-9284-9472272E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337" y="1521852"/>
                <a:ext cx="1325350" cy="1200329"/>
              </a:xfrm>
              <a:prstGeom prst="rect">
                <a:avLst/>
              </a:prstGeom>
              <a:blipFill>
                <a:blip r:embed="rId4"/>
                <a:stretch>
                  <a:fillRect l="-3774" t="-3158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1C67928-7EDA-028E-C22A-7D318EBFC54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56933" y="1765517"/>
            <a:ext cx="1020416" cy="6361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CE5A49-BB16-971C-8F05-2D8F319693C5}"/>
              </a:ext>
            </a:extLst>
          </p:cNvPr>
          <p:cNvSpPr txBox="1"/>
          <p:nvPr/>
        </p:nvSpPr>
        <p:spPr>
          <a:xfrm>
            <a:off x="498820" y="1442352"/>
            <a:ext cx="132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+mn-lt"/>
              </a:rPr>
              <a:t>Number of memories</a:t>
            </a:r>
            <a:endParaRPr lang="en-US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8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A3DCD-06BE-BDD3-0C4D-6A799443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520A0-A21D-A2AB-BEBB-D47F79C81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Adding correlated noise to the initial state of the memories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1A0ABD8-C514-1963-1FD7-0B230D83A9B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Fully correlated dephasing noise Kraus operators: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1A0ABD8-C514-1963-1FD7-0B230D83A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  <a:blipFill>
                <a:blip r:embed="rId3"/>
                <a:stretch>
                  <a:fillRect l="-1860" t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8214E-AA3F-B968-5D81-380E73B2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65" y="1076674"/>
            <a:ext cx="5573935" cy="55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42FA-AAA1-820F-6967-831BE8FC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3AB33-69CD-F693-DD0E-563B88602C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Adding correlated noise to the initial state of the memories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58128A7-3F40-3EDE-0C2B-84E630A1E2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≳0.11</m:t>
                    </m:r>
                  </m:oMath>
                </a14:m>
                <a:r>
                  <a:rPr lang="en-US" sz="2000" dirty="0"/>
                  <a:t>, states can start looking more and more like discordant Bell-diagonal states.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⟩⟨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(|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⟩⟨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|+|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⟩⟨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⟩⟨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|+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Discord is no longer measurement-outcome independent.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58128A7-3F40-3EDE-0C2B-84E630A1E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  <a:blipFill>
                <a:blip r:embed="rId3"/>
                <a:stretch>
                  <a:fillRect l="-1033"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649CE9-0574-C6E2-450B-226B5A0D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65" y="1076674"/>
            <a:ext cx="5573935" cy="5573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315B98-BCEB-630D-B53E-63EAA9FC849F}"/>
                  </a:ext>
                </a:extLst>
              </p:cNvPr>
              <p:cNvSpPr txBox="1"/>
              <p:nvPr/>
            </p:nvSpPr>
            <p:spPr>
              <a:xfrm>
                <a:off x="10637520" y="935940"/>
                <a:ext cx="1476591" cy="523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Discord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315B98-BCEB-630D-B53E-63EAA9FC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520" y="935940"/>
                <a:ext cx="1476591" cy="523413"/>
              </a:xfrm>
              <a:prstGeom prst="rect">
                <a:avLst/>
              </a:prstGeom>
              <a:blipFill>
                <a:blip r:embed="rId5"/>
                <a:stretch>
                  <a:fillRect l="-1282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761EBD9-F911-9265-FF62-151D08959D9D}"/>
              </a:ext>
            </a:extLst>
          </p:cNvPr>
          <p:cNvCxnSpPr>
            <a:cxnSpLocks/>
          </p:cNvCxnSpPr>
          <p:nvPr/>
        </p:nvCxnSpPr>
        <p:spPr>
          <a:xfrm rot="5400000">
            <a:off x="11550074" y="1592153"/>
            <a:ext cx="452482" cy="265906"/>
          </a:xfrm>
          <a:prstGeom prst="curved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703B-8A47-12E4-13C2-15E04597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E409B-32AE-0346-532A-D86483BDA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Adding correlated noise to the initial state of the memories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8C6E8AD-8959-30DE-D42F-ABE637E027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At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, the initial memory state is fully classically correlated.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/>
                  <a:t> if we have two copies of the resource state, we can generate Werner states through local operations!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8C6E8AD-8959-30DE-D42F-ABE637E02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40" y="1892288"/>
                <a:ext cx="6141602" cy="3681647"/>
              </a:xfrm>
              <a:blipFill>
                <a:blip r:embed="rId3"/>
                <a:stretch>
                  <a:fillRect l="-1860" t="-1375" r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D83C16C-85C3-BE3C-5EF7-219ACF7A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65" y="1076674"/>
            <a:ext cx="5573935" cy="5573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A1227E-50AF-0379-7604-426201576D43}"/>
                  </a:ext>
                </a:extLst>
              </p:cNvPr>
              <p:cNvSpPr txBox="1"/>
              <p:nvPr/>
            </p:nvSpPr>
            <p:spPr>
              <a:xfrm>
                <a:off x="10637520" y="935940"/>
                <a:ext cx="1476591" cy="523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Discord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A1227E-50AF-0379-7604-426201576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520" y="935940"/>
                <a:ext cx="1476591" cy="523413"/>
              </a:xfrm>
              <a:prstGeom prst="rect">
                <a:avLst/>
              </a:prstGeom>
              <a:blipFill>
                <a:blip r:embed="rId5"/>
                <a:stretch>
                  <a:fillRect l="-1282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08C1B82-E09A-80C1-C84D-93A90CCD9757}"/>
              </a:ext>
            </a:extLst>
          </p:cNvPr>
          <p:cNvCxnSpPr>
            <a:cxnSpLocks/>
          </p:cNvCxnSpPr>
          <p:nvPr/>
        </p:nvCxnSpPr>
        <p:spPr>
          <a:xfrm rot="5400000">
            <a:off x="11550074" y="1592153"/>
            <a:ext cx="452482" cy="265906"/>
          </a:xfrm>
          <a:prstGeom prst="curved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7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8640" y="1737615"/>
            <a:ext cx="6710116" cy="3670543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Classical correlation is a resource for locally generating quantum correlations.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The degree of quantum correlations only depends on the choice of measurement bases.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The protocol scales well with the number of qubits.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Sufficient classical correlations can be used to generate Bell-diagonal states.</a:t>
            </a:r>
          </a:p>
        </p:txBody>
      </p:sp>
      <p:pic>
        <p:nvPicPr>
          <p:cNvPr id="16" name="Picture 15" descr="A close-up of a document&#10;&#10;AI-generated content may be incorrect.">
            <a:extLst>
              <a:ext uri="{FF2B5EF4-FFF2-40B4-BE49-F238E27FC236}">
                <a16:creationId xmlns:a16="http://schemas.microsoft.com/office/drawing/2014/main" id="{97BECFB0-BA9A-886E-0A01-90A41CC7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51" y="0"/>
            <a:ext cx="4849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696FF-764E-A976-E9F3-C2C08A16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EE84-1781-F09F-A677-4393300428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572835"/>
            <a:ext cx="7079828" cy="999934"/>
          </a:xfrm>
        </p:spPr>
        <p:txBody>
          <a:bodyPr/>
          <a:lstStyle/>
          <a:p>
            <a:r>
              <a:rPr lang="en-US" dirty="0"/>
              <a:t>Correlations in quantum information theory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3964A-922F-7C65-29F0-308B31482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892289"/>
            <a:ext cx="6775892" cy="320675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 quantum information theory, states can possess </a:t>
            </a:r>
            <a:r>
              <a:rPr lang="en-US" b="1" dirty="0"/>
              <a:t>classical</a:t>
            </a:r>
            <a:r>
              <a:rPr lang="en-US" dirty="0"/>
              <a:t> and </a:t>
            </a:r>
            <a:r>
              <a:rPr lang="en-US" b="1" dirty="0"/>
              <a:t>quantum</a:t>
            </a:r>
            <a:r>
              <a:rPr lang="en-US" dirty="0"/>
              <a:t> correlations.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For pure bipartite states, the quantum correlations are quantified by the entanglement.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For mixed states this may not be the case; separable states can possess quantum correlations.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These generalized quantum correlations can be quantified by the </a:t>
            </a:r>
            <a:r>
              <a:rPr lang="en-US" b="1" dirty="0"/>
              <a:t>quantum discord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83BF163-67E1-FF2B-28D2-AF4B50FB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" r="1111" b="72671"/>
          <a:stretch/>
        </p:blipFill>
        <p:spPr>
          <a:xfrm>
            <a:off x="7010400" y="503224"/>
            <a:ext cx="5181600" cy="1874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7AF6A-1253-D109-D2D9-631DA17A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552"/>
          <a:stretch/>
        </p:blipFill>
        <p:spPr>
          <a:xfrm>
            <a:off x="6247785" y="2159646"/>
            <a:ext cx="7083787" cy="44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2AA5-DF59-6044-67A3-B660303EE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F854-9856-5511-A1F1-58D5F1E67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Quantum discord: what actually is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453665-C422-0A96-1E16-466A0923238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39" y="1892289"/>
                <a:ext cx="5792893" cy="3206750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Classical information theory: the correlations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quantified by the mutual information: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453665-C422-0A96-1E16-466A09232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39" y="1892289"/>
                <a:ext cx="5792893" cy="3206750"/>
              </a:xfrm>
              <a:blipFill>
                <a:blip r:embed="rId2"/>
                <a:stretch>
                  <a:fillRect l="-1094" t="-1181" r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C3429DE4-323C-2234-5E42-0BE2CF5D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" r="1111" b="72671"/>
          <a:stretch/>
        </p:blipFill>
        <p:spPr>
          <a:xfrm>
            <a:off x="7010400" y="503224"/>
            <a:ext cx="5181600" cy="1874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6DA5C-ADFC-809C-386A-6DE291E5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552"/>
          <a:stretch/>
        </p:blipFill>
        <p:spPr>
          <a:xfrm>
            <a:off x="6247785" y="2159646"/>
            <a:ext cx="7083787" cy="44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8FA77-7320-DB44-DE2E-D651D177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9FF0A-113D-FA08-F704-FB90FCE1E7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Quantum discord: what actually is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E4E5C8B-1660-A8FC-2197-037C6078E5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40" y="1892289"/>
                <a:ext cx="6461760" cy="3206750"/>
              </a:xfrm>
            </p:spPr>
            <p:txBody>
              <a:bodyPr/>
              <a:lstStyle/>
              <a:p>
                <a:pPr marL="342900" indent="-342900"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In quantum information theory, these definitions are </a:t>
                </a:r>
                <a:r>
                  <a:rPr lang="en-US" b="1" dirty="0"/>
                  <a:t>NOT</a:t>
                </a:r>
                <a:r>
                  <a:rPr lang="en-US" dirty="0"/>
                  <a:t> equivalent.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The quantum correlations are given by the minimum difference between them: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This is not equivalent to the entanglement!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E4E5C8B-1660-A8FC-2197-037C6078E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40" y="1892289"/>
                <a:ext cx="6461760" cy="3206750"/>
              </a:xfrm>
              <a:blipFill>
                <a:blip r:embed="rId3"/>
                <a:stretch>
                  <a:fillRect l="-982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7E591D-A555-26D8-2A4D-33A36C27651A}"/>
              </a:ext>
            </a:extLst>
          </p:cNvPr>
          <p:cNvSpPr txBox="1"/>
          <p:nvPr/>
        </p:nvSpPr>
        <p:spPr>
          <a:xfrm>
            <a:off x="5085186" y="2390054"/>
            <a:ext cx="213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correlations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1D344-6016-080F-8589-3FD2685A39AC}"/>
              </a:ext>
            </a:extLst>
          </p:cNvPr>
          <p:cNvSpPr txBox="1"/>
          <p:nvPr/>
        </p:nvSpPr>
        <p:spPr>
          <a:xfrm>
            <a:off x="5253134" y="1938815"/>
            <a:ext cx="213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correlations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AF5FA-C072-55FC-5728-DC5829B615B5}"/>
              </a:ext>
            </a:extLst>
          </p:cNvPr>
          <p:cNvCxnSpPr>
            <a:cxnSpLocks/>
          </p:cNvCxnSpPr>
          <p:nvPr/>
        </p:nvCxnSpPr>
        <p:spPr>
          <a:xfrm flipH="1">
            <a:off x="4637313" y="2118049"/>
            <a:ext cx="80243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A1321A-3001-C56C-CCDD-ADFFB5AF5277}"/>
              </a:ext>
            </a:extLst>
          </p:cNvPr>
          <p:cNvCxnSpPr>
            <a:cxnSpLocks/>
          </p:cNvCxnSpPr>
          <p:nvPr/>
        </p:nvCxnSpPr>
        <p:spPr>
          <a:xfrm flipH="1">
            <a:off x="3862873" y="2587693"/>
            <a:ext cx="124097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54796767-7B66-DE63-4D40-28C999F6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1" r="1111" b="72671"/>
          <a:stretch/>
        </p:blipFill>
        <p:spPr>
          <a:xfrm>
            <a:off x="7010400" y="503224"/>
            <a:ext cx="5181600" cy="18742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C6B63-9C42-623A-D760-21F61BA825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552"/>
          <a:stretch/>
        </p:blipFill>
        <p:spPr>
          <a:xfrm>
            <a:off x="6247785" y="2159646"/>
            <a:ext cx="7083787" cy="44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22A0-A723-02A3-029B-EB3B994A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845F-299A-2386-8E76-180C42E30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5902961" cy="999934"/>
          </a:xfrm>
        </p:spPr>
        <p:txBody>
          <a:bodyPr/>
          <a:lstStyle/>
          <a:p>
            <a:r>
              <a:rPr lang="en-US" dirty="0"/>
              <a:t>Discord vs entanglement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534A93-85FA-9272-2AEF-E1D18D5A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72" r="49020"/>
          <a:stretch/>
        </p:blipFill>
        <p:spPr>
          <a:xfrm>
            <a:off x="6692294" y="1058327"/>
            <a:ext cx="5222000" cy="4443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373C9-0CCC-130F-7D34-F7CDDC13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974" r="49020"/>
          <a:stretch/>
        </p:blipFill>
        <p:spPr>
          <a:xfrm>
            <a:off x="6692295" y="1811860"/>
            <a:ext cx="5224051" cy="3690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BB655A5-758F-825A-7602-08C028E8D7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48639" y="1432139"/>
                <a:ext cx="6673255" cy="3993721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200" dirty="0"/>
                  <a:t>Discord quantifies all quantum correlations.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200" dirty="0"/>
                  <a:t>Entanglement is simply one form of quantum correlation.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𝐸𝑛𝑡𝑎𝑛𝑔𝑙𝑒𝑑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𝑠𝑡𝑎𝑡𝑒𝑠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𝐷𝑖𝑠𝑐𝑜𝑟𝑑𝑎𝑛𝑡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𝑠𝑡𝑎𝑡𝑒𝑠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200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200" dirty="0"/>
                  <a:t>Example: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⟩⟨</m:t>
                    </m:r>
                    <m:sSup>
                      <m:s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|+</m:t>
                    </m:r>
                    <m:f>
                      <m:f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US" sz="2200" dirty="0"/>
                  <a:t>.         </a:t>
                </a:r>
              </a:p>
              <a:p>
                <a:endParaRPr lang="en-US" sz="2200" dirty="0"/>
              </a:p>
              <a:p>
                <a:pPr lvl="1"/>
                <a:r>
                  <a:rPr lang="en-US" sz="2500" dirty="0"/>
                  <a:t>This state is entangled for </a:t>
                </a:r>
                <a14:m>
                  <m:oMath xmlns:m="http://schemas.openxmlformats.org/officeDocument/2006/math"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GB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500" dirty="0"/>
                  <a:t>,                </a:t>
                </a:r>
              </a:p>
              <a:p>
                <a:pPr lvl="1"/>
                <a:r>
                  <a:rPr lang="en-US" sz="2500" dirty="0"/>
                  <a:t>yet discordant for </a:t>
                </a:r>
                <a14:m>
                  <m:oMath xmlns:m="http://schemas.openxmlformats.org/officeDocument/2006/math"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5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BB655A5-758F-825A-7602-08C028E8D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48639" y="1432139"/>
                <a:ext cx="6673255" cy="3993721"/>
              </a:xfrm>
              <a:blipFill>
                <a:blip r:embed="rId4"/>
                <a:stretch>
                  <a:fillRect l="-1141" t="-949" b="-8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2DC6-F031-39D7-06E4-B8F975CE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85EFB-5F4F-F8AC-73A4-C92424254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194145" cy="999934"/>
          </a:xfrm>
        </p:spPr>
        <p:txBody>
          <a:bodyPr/>
          <a:lstStyle/>
          <a:p>
            <a:r>
              <a:rPr lang="en-US" dirty="0"/>
              <a:t>Quantum correlations hierarchy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DBDFF-3C29-B6A8-B7DD-44ED65BEE0F0}"/>
              </a:ext>
            </a:extLst>
          </p:cNvPr>
          <p:cNvSpPr>
            <a:spLocks noChangeAspect="1"/>
          </p:cNvSpPr>
          <p:nvPr/>
        </p:nvSpPr>
        <p:spPr>
          <a:xfrm>
            <a:off x="3864000" y="1572769"/>
            <a:ext cx="4464000" cy="4464000"/>
          </a:xfrm>
          <a:prstGeom prst="ellipse">
            <a:avLst/>
          </a:prstGeom>
          <a:solidFill>
            <a:srgbClr val="973F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57B8B-AD67-D094-9BE7-4C514046B631}"/>
              </a:ext>
            </a:extLst>
          </p:cNvPr>
          <p:cNvSpPr txBox="1"/>
          <p:nvPr/>
        </p:nvSpPr>
        <p:spPr>
          <a:xfrm>
            <a:off x="5540826" y="1800795"/>
            <a:ext cx="111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Discord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7706E7-325E-6CEA-9327-DA40397077B2}"/>
              </a:ext>
            </a:extLst>
          </p:cNvPr>
          <p:cNvSpPr>
            <a:spLocks noChangeAspect="1"/>
          </p:cNvSpPr>
          <p:nvPr/>
        </p:nvSpPr>
        <p:spPr>
          <a:xfrm>
            <a:off x="4476000" y="2572703"/>
            <a:ext cx="3240000" cy="3240000"/>
          </a:xfrm>
          <a:prstGeom prst="ellipse">
            <a:avLst/>
          </a:prstGeom>
          <a:solidFill>
            <a:srgbClr val="E769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178323-F65B-DE43-44B7-CA3C5D03880A}"/>
              </a:ext>
            </a:extLst>
          </p:cNvPr>
          <p:cNvSpPr>
            <a:spLocks noChangeAspect="1"/>
          </p:cNvSpPr>
          <p:nvPr/>
        </p:nvSpPr>
        <p:spPr>
          <a:xfrm>
            <a:off x="4971869" y="3429000"/>
            <a:ext cx="2248261" cy="2248261"/>
          </a:xfrm>
          <a:prstGeom prst="ellipse">
            <a:avLst/>
          </a:prstGeom>
          <a:solidFill>
            <a:srgbClr val="E73D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95BB07-9570-8A32-1D2E-CEC3FCCBF7C1}"/>
              </a:ext>
            </a:extLst>
          </p:cNvPr>
          <p:cNvSpPr>
            <a:spLocks noChangeAspect="1"/>
          </p:cNvSpPr>
          <p:nvPr/>
        </p:nvSpPr>
        <p:spPr>
          <a:xfrm>
            <a:off x="5373862" y="4049486"/>
            <a:ext cx="1444273" cy="1444273"/>
          </a:xfrm>
          <a:prstGeom prst="ellipse">
            <a:avLst/>
          </a:prstGeom>
          <a:solidFill>
            <a:srgbClr val="E73B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073F4-AE79-FEF9-4094-E2EDF1459261}"/>
              </a:ext>
            </a:extLst>
          </p:cNvPr>
          <p:cNvSpPr txBox="1"/>
          <p:nvPr/>
        </p:nvSpPr>
        <p:spPr>
          <a:xfrm>
            <a:off x="5141169" y="2852229"/>
            <a:ext cx="192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Entanglement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FC8AB-EB6B-7CCF-FAC2-7177CB49251D}"/>
              </a:ext>
            </a:extLst>
          </p:cNvPr>
          <p:cNvSpPr txBox="1"/>
          <p:nvPr/>
        </p:nvSpPr>
        <p:spPr>
          <a:xfrm>
            <a:off x="5486398" y="3545735"/>
            <a:ext cx="121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4B1BD-9325-3B0C-68B4-629EF6B32B26}"/>
              </a:ext>
            </a:extLst>
          </p:cNvPr>
          <p:cNvSpPr txBox="1"/>
          <p:nvPr/>
        </p:nvSpPr>
        <p:spPr>
          <a:xfrm>
            <a:off x="5328671" y="4304493"/>
            <a:ext cx="155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Bell </a:t>
            </a:r>
          </a:p>
          <a:p>
            <a:r>
              <a:rPr lang="en-US" sz="2200" dirty="0">
                <a:solidFill>
                  <a:schemeClr val="bg1"/>
                </a:solidFill>
              </a:rPr>
              <a:t>Non-locality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F05A1-EE30-42A3-6978-5ACF51D16800}"/>
              </a:ext>
            </a:extLst>
          </p:cNvPr>
          <p:cNvSpPr txBox="1"/>
          <p:nvPr/>
        </p:nvSpPr>
        <p:spPr>
          <a:xfrm>
            <a:off x="8500188" y="5493759"/>
            <a:ext cx="157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(Not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DBBC7-E37B-C30D-8DFD-340B8F8DB88C}"/>
                  </a:ext>
                </a:extLst>
              </p:cNvPr>
              <p:cNvSpPr txBox="1"/>
              <p:nvPr/>
            </p:nvSpPr>
            <p:spPr>
              <a:xfrm>
                <a:off x="122437" y="2824244"/>
                <a:ext cx="3633495" cy="980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|⊗|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 orthogonal bases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DBBC7-E37B-C30D-8DFD-340B8F8DB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" y="2824244"/>
                <a:ext cx="3633495" cy="980525"/>
              </a:xfrm>
              <a:prstGeom prst="rect">
                <a:avLst/>
              </a:prstGeom>
              <a:blipFill>
                <a:blip r:embed="rId2"/>
                <a:stretch>
                  <a:fillRect l="-3833" t="-100000" r="-1394" b="-10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AC169-51D4-8C40-4A6B-F18E8F9CF606}"/>
              </a:ext>
            </a:extLst>
          </p:cNvPr>
          <p:cNvCxnSpPr>
            <a:cxnSpLocks/>
          </p:cNvCxnSpPr>
          <p:nvPr/>
        </p:nvCxnSpPr>
        <p:spPr>
          <a:xfrm flipV="1">
            <a:off x="3346160" y="2986370"/>
            <a:ext cx="1035679" cy="111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8" grpId="0" animBg="1"/>
      <p:bldP spid="9" grpId="0" animBg="1"/>
      <p:bldP spid="12" grpId="0"/>
      <p:bldP spid="1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3BF8-B51C-5AFA-BEF3-E8672D99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332D1-C3A0-E46E-CFE8-B86E98163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Quantum discord: what is it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0EDA9-4D3A-505F-6836-70FA437DB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892288"/>
            <a:ext cx="6141602" cy="3681647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400" dirty="0"/>
              <a:t>Device-dependent QKD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400" dirty="0"/>
              <a:t>Remote state preparation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400" dirty="0"/>
              <a:t>DQC1 quantum computation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400" dirty="0"/>
              <a:t>Assisted state discrimination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400" dirty="0"/>
              <a:t>Entanglement distribution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70DC121-56DA-54D5-FC67-78B9F713C389}"/>
              </a:ext>
            </a:extLst>
          </p:cNvPr>
          <p:cNvSpPr/>
          <p:nvPr/>
        </p:nvSpPr>
        <p:spPr>
          <a:xfrm>
            <a:off x="6428266" y="1917875"/>
            <a:ext cx="550506" cy="318470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44312-BAC5-BD34-E052-9809C2B4F16B}"/>
              </a:ext>
            </a:extLst>
          </p:cNvPr>
          <p:cNvSpPr txBox="1"/>
          <p:nvPr/>
        </p:nvSpPr>
        <p:spPr>
          <a:xfrm>
            <a:off x="7162417" y="3187060"/>
            <a:ext cx="437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+mn-lt"/>
              </a:rPr>
              <a:t>Resource = Discord</a:t>
            </a:r>
          </a:p>
        </p:txBody>
      </p:sp>
    </p:spTree>
    <p:extLst>
      <p:ext uri="{BB962C8B-B14F-4D97-AF65-F5344CB8AC3E}">
        <p14:creationId xmlns:p14="http://schemas.microsoft.com/office/powerpoint/2010/main" val="41488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F98E-388D-9DCA-0DE8-01572F5D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9BE67-F09E-C507-759B-6CC4F50A06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Quantum discord: what is it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9825F-3A8F-04C5-AFA3-9CF93545A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892289"/>
            <a:ext cx="4843492" cy="320675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200" dirty="0"/>
              <a:t>More robust to noise than entanglement.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200" dirty="0"/>
              <a:t>Unlike entanglement, discord can be locally generated!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AC399-1F51-1F25-3C5E-BC581177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840" y="1442301"/>
            <a:ext cx="5970564" cy="4972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8D75B-BF05-3385-631C-FC69006AEEE3}"/>
              </a:ext>
            </a:extLst>
          </p:cNvPr>
          <p:cNvSpPr txBox="1"/>
          <p:nvPr/>
        </p:nvSpPr>
        <p:spPr>
          <a:xfrm>
            <a:off x="8205859" y="4640053"/>
            <a:ext cx="183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Sudden death of entanglement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0A322-A62A-E955-899B-FA9A2A6E2A4D}"/>
              </a:ext>
            </a:extLst>
          </p:cNvPr>
          <p:cNvCxnSpPr>
            <a:cxnSpLocks/>
          </p:cNvCxnSpPr>
          <p:nvPr/>
        </p:nvCxnSpPr>
        <p:spPr>
          <a:xfrm flipH="1">
            <a:off x="7904480" y="5252720"/>
            <a:ext cx="497840" cy="497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5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90C58-A0C4-2DBA-5493-487FE9A8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930C84-6261-2E54-7E44-5DDCEF66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84" t="9090" r="15529" b="26102"/>
          <a:stretch/>
        </p:blipFill>
        <p:spPr>
          <a:xfrm>
            <a:off x="3377682" y="1063690"/>
            <a:ext cx="6027575" cy="34995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4B694-EA11-875A-5B89-03DB19EB9C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572835"/>
            <a:ext cx="8576700" cy="999934"/>
          </a:xfrm>
        </p:spPr>
        <p:txBody>
          <a:bodyPr/>
          <a:lstStyle/>
          <a:p>
            <a:r>
              <a:rPr lang="en-US" dirty="0"/>
              <a:t>Distribution of discord: a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B5CEE3D-1F99-0C05-2CE8-54D78E6B6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3983" y="4933352"/>
                <a:ext cx="9295937" cy="17219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5760" indent="-365760" algn="l" defTabSz="914400" rtl="0" eaLnBrk="1" latinLnBrk="0" hangingPunct="1">
                  <a:lnSpc>
                    <a:spcPct val="105000"/>
                  </a:lnSpc>
                  <a:spcBef>
                    <a:spcPts val="900"/>
                  </a:spcBef>
                  <a:buClr>
                    <a:schemeClr val="accent5"/>
                  </a:buClr>
                  <a:buFont typeface="Avenir Next LT Pro" panose="020B0504020202020204" pitchFamily="34" charset="0"/>
                  <a:buChar char="+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5760" indent="0" algn="l" defTabSz="914400" rtl="0" eaLnBrk="1" latinLnBrk="0" hangingPunct="1">
                  <a:lnSpc>
                    <a:spcPct val="105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74320" algn="l" defTabSz="914400" rtl="0" eaLnBrk="1" latinLnBrk="0" hangingPunct="1">
                  <a:lnSpc>
                    <a:spcPct val="105000"/>
                  </a:lnSpc>
                  <a:spcBef>
                    <a:spcPts val="600"/>
                  </a:spcBef>
                  <a:buClr>
                    <a:schemeClr val="accent5"/>
                  </a:buClr>
                  <a:buFont typeface="Avenir Next LT Pro" panose="020B0504020202020204" pitchFamily="34" charset="0"/>
                  <a:buChar char="+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40080" indent="0" algn="l" defTabSz="914400" rtl="0" eaLnBrk="1" latinLnBrk="0" hangingPunct="1">
                  <a:lnSpc>
                    <a:spcPct val="105000"/>
                  </a:lnSpc>
                  <a:spcBef>
                    <a:spcPts val="600"/>
                  </a:spcBef>
                  <a:buFontTx/>
                  <a:buNone/>
                  <a:defRPr sz="1800" i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886968" indent="-274320" algn="l" defTabSz="914400" rtl="0" eaLnBrk="1" latinLnBrk="0" hangingPunct="1">
                  <a:lnSpc>
                    <a:spcPct val="105000"/>
                  </a:lnSpc>
                  <a:spcBef>
                    <a:spcPts val="600"/>
                  </a:spcBef>
                  <a:buClr>
                    <a:schemeClr val="accent5"/>
                  </a:buClr>
                  <a:buFont typeface="Avenir Next LT Pro" panose="020B0504020202020204" pitchFamily="34" charset="0"/>
                  <a:buChar char="+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rgbClr val="13AD8E"/>
                  </a:buClr>
                  <a:buFont typeface="+mj-lt"/>
                  <a:buAutoNum type="arabicParenR"/>
                </a:pPr>
                <a:r>
                  <a:rPr lang="en-US" sz="2400" dirty="0"/>
                  <a:t>A source emits ‘carrier qubits’ in a classically correlated state. Each carrier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sent to a quantum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in a </a:t>
                </a:r>
                <a:r>
                  <a:rPr lang="en-US" sz="2400" b="1" dirty="0"/>
                  <a:t>pure product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++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B5CEE3D-1F99-0C05-2CE8-54D78E6B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983" y="4933352"/>
                <a:ext cx="9295937" cy="1721915"/>
              </a:xfrm>
              <a:prstGeom prst="rect">
                <a:avLst/>
              </a:prstGeom>
              <a:blipFill>
                <a:blip r:embed="rId4"/>
                <a:stretch>
                  <a:fillRect l="-955" t="-2920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0ED9AE-3189-B87A-F5EA-86FD277CD6D9}"/>
              </a:ext>
            </a:extLst>
          </p:cNvPr>
          <p:cNvSpPr txBox="1"/>
          <p:nvPr/>
        </p:nvSpPr>
        <p:spPr>
          <a:xfrm>
            <a:off x="5260157" y="2130458"/>
            <a:ext cx="134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7650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HS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CE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EEEC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HAPP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Law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MAE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MDB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MP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NBE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NM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CIT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Pharmacy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Psychology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SSESW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Gre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Full p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P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PSJ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GF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H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HL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S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AEL ope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10084</TotalTime>
  <Words>694</Words>
  <Application>Microsoft Macintosh PowerPoint</Application>
  <PresentationFormat>Widescreen</PresentationFormat>
  <Paragraphs>100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16</vt:i4>
      </vt:variant>
    </vt:vector>
  </HeadingPairs>
  <TitlesOfParts>
    <vt:vector size="49" baseType="lpstr">
      <vt:lpstr>Arial</vt:lpstr>
      <vt:lpstr>Avenir Next LT Pro</vt:lpstr>
      <vt:lpstr>Calibri</vt:lpstr>
      <vt:lpstr>Calibri Light</vt:lpstr>
      <vt:lpstr>Cambria Math</vt:lpstr>
      <vt:lpstr>Courier New</vt:lpstr>
      <vt:lpstr>Wingdings</vt:lpstr>
      <vt:lpstr>AHSS opener</vt:lpstr>
      <vt:lpstr>ECIT opener</vt:lpstr>
      <vt:lpstr>EPS opener</vt:lpstr>
      <vt:lpstr>GPSJ opener</vt:lpstr>
      <vt:lpstr>IGFS opener</vt:lpstr>
      <vt:lpstr>IHS opener</vt:lpstr>
      <vt:lpstr>MHLS opener</vt:lpstr>
      <vt:lpstr>MS opener</vt:lpstr>
      <vt:lpstr>AEL opener</vt:lpstr>
      <vt:lpstr>BS opener</vt:lpstr>
      <vt:lpstr>CCE opener</vt:lpstr>
      <vt:lpstr>EEECS opener</vt:lpstr>
      <vt:lpstr>HAPP opener</vt:lpstr>
      <vt:lpstr>Law opener</vt:lpstr>
      <vt:lpstr>MAE opener</vt:lpstr>
      <vt:lpstr>MDBS opener</vt:lpstr>
      <vt:lpstr>MP opener</vt:lpstr>
      <vt:lpstr>NBE opener</vt:lpstr>
      <vt:lpstr>NM opener</vt:lpstr>
      <vt:lpstr>Pharmacy opener</vt:lpstr>
      <vt:lpstr>Psychology opener</vt:lpstr>
      <vt:lpstr>SSESW opener</vt:lpstr>
      <vt:lpstr>White</vt:lpstr>
      <vt:lpstr>Grey</vt:lpstr>
      <vt:lpstr>Red</vt:lpstr>
      <vt:lpstr>Full 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Acc.</dc:creator>
  <cp:lastModifiedBy>Adam Hawkins</cp:lastModifiedBy>
  <cp:revision>188</cp:revision>
  <dcterms:created xsi:type="dcterms:W3CDTF">2017-06-15T13:38:57Z</dcterms:created>
  <dcterms:modified xsi:type="dcterms:W3CDTF">2025-03-18T02:15:26Z</dcterms:modified>
</cp:coreProperties>
</file>